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58" r:id="rId6"/>
    <p:sldId id="278" r:id="rId7"/>
    <p:sldId id="259" r:id="rId8"/>
    <p:sldId id="263" r:id="rId9"/>
    <p:sldId id="264" r:id="rId10"/>
    <p:sldId id="265" r:id="rId11"/>
    <p:sldId id="266" r:id="rId12"/>
    <p:sldId id="260" r:id="rId13"/>
    <p:sldId id="272" r:id="rId14"/>
    <p:sldId id="267" r:id="rId15"/>
    <p:sldId id="268" r:id="rId16"/>
    <p:sldId id="277" r:id="rId17"/>
    <p:sldId id="269" r:id="rId18"/>
    <p:sldId id="270" r:id="rId19"/>
    <p:sldId id="271" r:id="rId20"/>
    <p:sldId id="273" r:id="rId21"/>
    <p:sldId id="274" r:id="rId22"/>
    <p:sldId id="275" r:id="rId23"/>
    <p:sldId id="276" r:id="rId24"/>
    <p:sldId id="279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7E73"/>
    <a:srgbClr val="E6AF00"/>
    <a:srgbClr val="3366FF"/>
    <a:srgbClr val="666633"/>
    <a:srgbClr val="1F775A"/>
    <a:srgbClr val="FF9900"/>
    <a:srgbClr val="E93FED"/>
    <a:srgbClr val="029494"/>
    <a:srgbClr val="FFFF99"/>
    <a:srgbClr val="CC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55875" y="2130425"/>
            <a:ext cx="63373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00338" y="3886200"/>
            <a:ext cx="6048375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 sz="1400"/>
            </a:lvl1pPr>
          </a:lstStyle>
          <a:p>
            <a:fld id="{3462B4B7-3104-46C6-9CE9-3EEDA9FA2D3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096184-26AA-4E6A-B28E-E0164984A43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1375" y="274638"/>
            <a:ext cx="1495425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700338" y="274638"/>
            <a:ext cx="4338637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F7C8F6-F3AD-4F9A-AD66-20F6BC0CA75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916605-497D-4C46-8F21-AFD0424968D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07E80-E58E-4987-9282-C57E8344986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700338" y="1600200"/>
            <a:ext cx="291623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768975" y="1600200"/>
            <a:ext cx="29178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ACD26F-A9D5-4D3C-9B1E-4304EC6F689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83D1A2-F470-48A2-8D36-5648FB9867E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10E94A-F468-4A88-A765-A7461952C6E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A0B67-B2C1-439E-A03E-6203CA1D9FD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A7C04A-AE0A-47A5-9CA8-0E8441E9E9B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E7488B-655C-4D96-B312-35988C22200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00338" y="274638"/>
            <a:ext cx="59864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00338" y="1600200"/>
            <a:ext cx="59864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BB68990F-F520-4873-9262-59AEC02E815C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Мама\анимации рисунки коллажи\животные и птицы\5168363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17"/>
            <a:ext cx="9424807" cy="7075855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2910" y="0"/>
            <a:ext cx="8501090" cy="1470025"/>
          </a:xfrm>
        </p:spPr>
        <p:txBody>
          <a:bodyPr/>
          <a:lstStyle/>
          <a:p>
            <a:r>
              <a:rPr lang="ru-RU" sz="5400" b="1" i="1" dirty="0" smtClean="0">
                <a:solidFill>
                  <a:srgbClr val="66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Богатыри земли Русской</a:t>
            </a:r>
            <a:r>
              <a:rPr lang="ru-RU" sz="5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…</a:t>
            </a:r>
            <a:endParaRPr lang="ru-RU" sz="54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6" name="Picture 2" descr="C:\Documents and Settings\User\Рабочий стол\для презент крайнова Россия великая страна\IMG_59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7" y="2786058"/>
            <a:ext cx="2678925" cy="35719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837E73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000892" y="6000768"/>
            <a:ext cx="2357453" cy="1071570"/>
          </a:xfrm>
          <a:solidFill>
            <a:srgbClr val="666633"/>
          </a:solidFill>
          <a:ln>
            <a:solidFill>
              <a:schemeClr val="bg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/>
          <a:lstStyle/>
          <a:p>
            <a:pPr algn="r"/>
            <a:r>
              <a:rPr lang="ru-RU" sz="2400" dirty="0" smtClean="0">
                <a:latin typeface="Monotype Corsiva" pitchFamily="66" charset="0"/>
              </a:rPr>
              <a:t>Работу выполнил: </a:t>
            </a:r>
            <a:r>
              <a:rPr lang="ru-RU" sz="2400" dirty="0" err="1" smtClean="0">
                <a:latin typeface="Monotype Corsiva" pitchFamily="66" charset="0"/>
              </a:rPr>
              <a:t>КрайновАлександр</a:t>
            </a:r>
            <a:endParaRPr lang="ru-RU" sz="24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для презент крайнова Россия великая страна\усын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06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286388"/>
            <a:ext cx="8929718" cy="1143000"/>
          </a:xfrm>
        </p:spPr>
        <p:txBody>
          <a:bodyPr/>
          <a:lstStyle/>
          <a:p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Усыня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- речной великан.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Усыня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 –с ноготок, борода с локоток, а вот усы невероятной длины, по земле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тащится.Усыня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 на языке варит да кушает, одним усом реку запрудил, а по- другому  пешие идут ,конные скачут, обозы едут.</a:t>
            </a:r>
            <a:endParaRPr lang="ru-RU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P10506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0169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48" y="5143512"/>
            <a:ext cx="4643470" cy="1143000"/>
          </a:xfrm>
        </p:spPr>
        <p:txBody>
          <a:bodyPr/>
          <a:lstStyle/>
          <a:p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Святогор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 - богатырь огромного роста, невероятной силы. Ростом выше темного леса, головой облака подпирает, горы под ним шатаются</a:t>
            </a:r>
            <a:endParaRPr lang="ru-RU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Мама\анимации рисунки коллажи\фоны\314169.gif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5143503" y="0"/>
            <a:ext cx="400050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28" y="4286256"/>
            <a:ext cx="4143372" cy="114300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На смену богатырям-великанам пришли новые богатыри:</a:t>
            </a:r>
            <a:b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богатырь-человек.</a:t>
            </a:r>
            <a:b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Это  Илья Муромец, Добрыня Никитич, Алеша Попович, Никита Кожемякин</a:t>
            </a:r>
            <a:b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и другие.</a:t>
            </a:r>
            <a:endParaRPr lang="ru-RU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6146" name="Picture 2" descr="C:\Documents and Settings\User\Рабочий стол\для презент крайнова Россия великая страна\алеша попови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51192" cy="7000876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D:\рисунки 2012\природа осень\-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209008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282" y="5473005"/>
            <a:ext cx="62865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Я расскажу о мало известных богатырях: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Микуле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Селяниновиче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 и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Василии Федоровиче Бабушкине.</a:t>
            </a:r>
            <a:endParaRPr lang="ru-RU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Мама\анимации рисунки коллажи\природа осень\90565898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0"/>
            <a:ext cx="9448800" cy="7086600"/>
          </a:xfrm>
          <a:prstGeom prst="rect">
            <a:avLst/>
          </a:prstGeom>
          <a:noFill/>
        </p:spPr>
      </p:pic>
      <p:pic>
        <p:nvPicPr>
          <p:cNvPr id="2050" name="Picture 2" descr="C:\Documents and Settings\User\Рабочий стол\для презент крайнова Россия великая страна\300px-Микула_Селянинови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7222" y="0"/>
            <a:ext cx="5105211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TextBox 3"/>
          <p:cNvSpPr txBox="1"/>
          <p:nvPr/>
        </p:nvSpPr>
        <p:spPr>
          <a:xfrm>
            <a:off x="4714876" y="2456795"/>
            <a:ext cx="44291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Он олицетворяет крестьянскую силу. Когда великан </a:t>
            </a:r>
            <a:r>
              <a:rPr lang="ru-RU" sz="2800" b="1" dirty="0" err="1" smtClean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Святогор</a:t>
            </a:r>
            <a:r>
              <a:rPr lang="ru-RU" sz="2800" b="1" dirty="0" smtClean="0">
                <a:solidFill>
                  <a:schemeClr val="tx2">
                    <a:lumMod val="85000"/>
                    <a:lumOff val="15000"/>
                  </a:schemeClr>
                </a:solidFill>
                <a:latin typeface="Monotype Corsiva" pitchFamily="66" charset="0"/>
              </a:rPr>
              <a:t> не может поднять упавшую на землю сумку, Микула поднимает ее одной рукой, сообщая, что в ней находится «вся тягость земная», которая под силу только мирному, трудолюбивому пахарю.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786314" y="357166"/>
            <a:ext cx="4000496" cy="1362075"/>
          </a:xfrm>
        </p:spPr>
        <p:txBody>
          <a:bodyPr/>
          <a:lstStyle/>
          <a:p>
            <a:r>
              <a:rPr lang="ru-RU" sz="4000" b="1" dirty="0" smtClean="0">
                <a:solidFill>
                  <a:srgbClr val="E6AF00"/>
                </a:solidFill>
                <a:latin typeface="Monotype Corsiva" pitchFamily="66" charset="0"/>
              </a:rPr>
              <a:t>Микула </a:t>
            </a:r>
            <a:r>
              <a:rPr lang="ru-RU" sz="4000" b="1" dirty="0" err="1" smtClean="0">
                <a:solidFill>
                  <a:srgbClr val="E6AF00"/>
                </a:solidFill>
                <a:latin typeface="Monotype Corsiva" pitchFamily="66" charset="0"/>
              </a:rPr>
              <a:t>Селянинович</a:t>
            </a:r>
            <a:r>
              <a:rPr lang="ru-RU" sz="4000" b="1" dirty="0" smtClean="0">
                <a:solidFill>
                  <a:srgbClr val="E6AF00"/>
                </a:solidFill>
                <a:latin typeface="Monotype Corsiva" pitchFamily="66" charset="0"/>
              </a:rPr>
              <a:t> – богатырь - пахарь</a:t>
            </a:r>
            <a:endParaRPr lang="ru-RU" sz="4000" b="1" dirty="0">
              <a:solidFill>
                <a:srgbClr val="E6A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2071670" y="0"/>
            <a:ext cx="8001024" cy="6858000"/>
          </a:xfrm>
          <a:prstGeom prst="verticalScroll">
            <a:avLst/>
          </a:prstGeom>
          <a:gradFill>
            <a:gsLst>
              <a:gs pos="0">
                <a:srgbClr val="3366FF"/>
              </a:gs>
              <a:gs pos="40000">
                <a:schemeClr val="lt1">
                  <a:tint val="45000"/>
                  <a:shade val="99000"/>
                  <a:satMod val="350000"/>
                </a:schemeClr>
              </a:gs>
              <a:gs pos="100000">
                <a:schemeClr val="lt1">
                  <a:shade val="20000"/>
                  <a:satMod val="255000"/>
                </a:schemeClr>
              </a:gs>
            </a:gsLst>
            <a:path path="circle">
              <a:fillToRect l="50000" t="-80000" r="50000" b="180000"/>
            </a:path>
          </a:gra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Рисунок 1" descr="Бабушкин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0" y="1428736"/>
            <a:ext cx="3221580" cy="3929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37E7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3286116" y="285728"/>
            <a:ext cx="585788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Вятский богатырь Василий Федорович Бабушкин </a:t>
            </a:r>
            <a:r>
              <a:rPr lang="ru-RU" sz="2800" dirty="0" smtClean="0">
                <a:latin typeface="Monotype Corsiva" pitchFamily="66" charset="0"/>
              </a:rPr>
              <a:t>– герой Русско-Японской войны 1905 года. Как-то лошадь Василия, нагруженная сырым сеном, застряла в глубокой яме. Тогда Бабушкин выпряг ее и сам вытащил воз из </a:t>
            </a:r>
            <a:r>
              <a:rPr lang="ru-RU" sz="2800" dirty="0" err="1" smtClean="0">
                <a:latin typeface="Monotype Corsiva" pitchFamily="66" charset="0"/>
              </a:rPr>
              <a:t>ямы.А</a:t>
            </a:r>
            <a:r>
              <a:rPr lang="ru-RU" sz="2800" dirty="0" smtClean="0">
                <a:latin typeface="Monotype Corsiva" pitchFamily="66" charset="0"/>
              </a:rPr>
              <a:t> однажды в Сосновке рассерженный на богача богатырь столкнул в овраг его </a:t>
            </a:r>
            <a:r>
              <a:rPr lang="ru-RU" sz="2800" dirty="0" err="1" smtClean="0">
                <a:latin typeface="Monotype Corsiva" pitchFamily="66" charset="0"/>
              </a:rPr>
              <a:t>баню.Могучий</a:t>
            </a:r>
            <a:r>
              <a:rPr lang="ru-RU" sz="2800" dirty="0" smtClean="0">
                <a:latin typeface="Monotype Corsiva" pitchFamily="66" charset="0"/>
              </a:rPr>
              <a:t>(весом 160 кг), Василий с детства удивлял односельчан геркулесовой  силой. Выступал в цирке с силовыми номерами, работал борцом-профессионалом.</a:t>
            </a:r>
            <a:endParaRPr lang="ru-RU" sz="2800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7554" y="714356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валуев</a:t>
            </a:r>
            <a:endParaRPr lang="ru-RU" dirty="0"/>
          </a:p>
        </p:txBody>
      </p:sp>
      <p:pic>
        <p:nvPicPr>
          <p:cNvPr id="4098" name="Рисунок 1" descr="C:\Documents and Settings\NV\Рабочий стол\яя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0"/>
            <a:ext cx="3714744" cy="686341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57150">
            <a:solidFill>
              <a:srgbClr val="837E73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Николай Сергеевич Валуев 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– современный богатырь.</a:t>
            </a:r>
            <a:r>
              <a:rPr kumimoji="0" lang="ru-RU" sz="4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За выдающиеся физические данные: рост — 213 см и вес —  146 кг , получил прозвище «Русский гигант».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D:\фотографии 2012\зимина\IMG_6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3069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4786322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А во что были одеты богатыри, как назывались предметы их одежды, как изготавливались?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Monotype Corsiva" pitchFamily="66" charset="0"/>
              </a:rPr>
              <a:t>Мы с ребятами решили узнать это и  сделать костюм богатыря  и оружие. Вот что у нас из этого получилось.</a:t>
            </a:r>
          </a:p>
          <a:p>
            <a:endParaRPr lang="ru-RU" sz="280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для презент крайнова Россия великая страна\IMG_59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2"/>
            <a:ext cx="9144001" cy="685800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67866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Кольчуга – железная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рубашка,сплетенная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 из металлических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колец.Она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 защищала богатырей от ударов копья, стрел, и мяча. Кольчуга весила 7 килограммов.</a:t>
            </a:r>
            <a:endParaRPr lang="ru-RU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для презент крайнова Россия великая страна\IMG_59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143499" cy="6857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5143504" y="0"/>
            <a:ext cx="400049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</a:rPr>
              <a:t>Меч был главным оружием воинов-богатырей и воинов-ратников на Руси. Меч –холодное оружие, состоящее из прямого металлического клинка и рукояти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4" name="Picture 2" descr="C:\Documents and Settings\User\Рабочий стол\для презент крайнова Россия великая страна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3910906"/>
            <a:ext cx="3929058" cy="2947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Above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User\Рабочий стол\для презент крайнова Россия великая страна\IMG_6016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/>
          <a:stretch>
            <a:fillRect/>
          </a:stretch>
        </p:blipFill>
        <p:spPr bwMode="auto">
          <a:xfrm>
            <a:off x="-261891" y="-197137"/>
            <a:ext cx="9405891" cy="7055137"/>
          </a:xfrm>
          <a:prstGeom prst="rect">
            <a:avLst/>
          </a:prstGeom>
          <a:noFill/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214554"/>
            <a:ext cx="8215370" cy="1143000"/>
          </a:xfrm>
        </p:spPr>
        <p:txBody>
          <a:bodyPr/>
          <a:lstStyle/>
          <a:p>
            <a:pPr algn="l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Широка ты Русь по лицу земли!</a:t>
            </a:r>
            <a:b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В красе царственной </a:t>
            </a:r>
            <a:r>
              <a:rPr lang="ru-RU" sz="4000" b="1" dirty="0" err="1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развернулася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!</a:t>
            </a:r>
            <a:b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У тебя ли нет богатырских сил</a:t>
            </a:r>
            <a:b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Старины святой, громких подвигов?</a:t>
            </a:r>
            <a:b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Уж и есть за что, Русь могучая,</a:t>
            </a:r>
            <a:b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Полюбить тебя, назвать матерью.</a:t>
            </a:r>
            <a:b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Стать за честь твою против недруга, </a:t>
            </a:r>
            <a:b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За тебя в нужде сложить голову!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для презент крайнова Россия великая страна\IMG_59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589403"/>
            <a:ext cx="4357686" cy="3268597"/>
          </a:xfrm>
          <a:prstGeom prst="rect">
            <a:avLst/>
          </a:prstGeom>
          <a:ln w="1905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5072066" y="214290"/>
            <a:ext cx="37862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Щит- переносимое в руках защитное снаряжение от оружия противника</a:t>
            </a:r>
            <a:endParaRPr lang="ru-RU" sz="3600" b="1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" name="Picture 2" descr="C:\Documents and Settings\User\Рабочий стол\для презент крайнова Россия великая страна\6.JPG"/>
          <p:cNvPicPr>
            <a:picLocks noChangeAspect="1" noChangeArrowheads="1"/>
          </p:cNvPicPr>
          <p:nvPr/>
        </p:nvPicPr>
        <p:blipFill>
          <a:blip r:embed="rId3" cstate="print"/>
          <a:srcRect l="32957" t="5208" r="20945" b="12500"/>
          <a:stretch>
            <a:fillRect/>
          </a:stretch>
        </p:blipFill>
        <p:spPr bwMode="auto">
          <a:xfrm>
            <a:off x="-428660" y="0"/>
            <a:ext cx="5121758" cy="6858000"/>
          </a:xfrm>
          <a:prstGeom prst="rect">
            <a:avLst/>
          </a:prstGeom>
          <a:ln w="1905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для презент крайнова Россия великая страна\IMG_59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3857322"/>
            <a:ext cx="4000496" cy="3000678"/>
          </a:xfrm>
          <a:prstGeom prst="rect">
            <a:avLst/>
          </a:prstGeom>
          <a:noFill/>
        </p:spPr>
      </p:pic>
      <p:pic>
        <p:nvPicPr>
          <p:cNvPr id="2051" name="Picture 3" descr="C:\Documents and Settings\User\Рабочий стол\для презент крайнова Россия великая страна\IMG_59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5144024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72000" y="0"/>
            <a:ext cx="43577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Шлем предназначен для защиты головы от ударов по ней. На  Руси его называли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шелом.Шлем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Monotype Corsiva" pitchFamily="66" charset="0"/>
              </a:rPr>
              <a:t> изготавливали из металла, его украшали орнаментом, узором. А кто был побогаче, украшал шлем позолотой, серебряными пластинками. </a:t>
            </a:r>
            <a:endParaRPr lang="ru-RU" sz="2400" dirty="0">
              <a:solidFill>
                <a:schemeClr val="accent6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Рабочий стол\для презент крайнова Россия великая страна\IMG_6083.JPG"/>
          <p:cNvPicPr>
            <a:picLocks noChangeAspect="1" noChangeArrowheads="1"/>
          </p:cNvPicPr>
          <p:nvPr/>
        </p:nvPicPr>
        <p:blipFill>
          <a:blip r:embed="rId2" cstate="print"/>
          <a:srcRect t="5208" r="6237"/>
          <a:stretch>
            <a:fillRect/>
          </a:stretch>
        </p:blipFill>
        <p:spPr bwMode="auto">
          <a:xfrm>
            <a:off x="2071670" y="3143248"/>
            <a:ext cx="2357454" cy="2000264"/>
          </a:xfrm>
          <a:prstGeom prst="rect">
            <a:avLst/>
          </a:prstGeom>
          <a:noFill/>
        </p:spPr>
      </p:pic>
      <p:pic>
        <p:nvPicPr>
          <p:cNvPr id="5122" name="Picture 2" descr="C:\Мама\анимации рисунки коллажи\рамки\dt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82" y="0"/>
            <a:ext cx="91211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72034" y="142852"/>
            <a:ext cx="407196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Monotype Corsiva" pitchFamily="66" charset="0"/>
              </a:rPr>
              <a:t>Россия начиналась не с меча,</a:t>
            </a:r>
          </a:p>
          <a:p>
            <a:r>
              <a:rPr lang="ru-RU" sz="2600" dirty="0" smtClean="0">
                <a:latin typeface="Monotype Corsiva" pitchFamily="66" charset="0"/>
              </a:rPr>
              <a:t>Она с косы и плуга начиналась,…</a:t>
            </a:r>
          </a:p>
          <a:p>
            <a:r>
              <a:rPr lang="ru-RU" sz="2600" dirty="0" smtClean="0">
                <a:latin typeface="Monotype Corsiva" pitchFamily="66" charset="0"/>
              </a:rPr>
              <a:t>Встает заря , светла и горяча.</a:t>
            </a:r>
          </a:p>
          <a:p>
            <a:r>
              <a:rPr lang="ru-RU" sz="2600" dirty="0" smtClean="0">
                <a:latin typeface="Monotype Corsiva" pitchFamily="66" charset="0"/>
              </a:rPr>
              <a:t>И будет так вовек и нерушимо.</a:t>
            </a:r>
          </a:p>
          <a:p>
            <a:r>
              <a:rPr lang="ru-RU" sz="2600" dirty="0" smtClean="0">
                <a:latin typeface="Monotype Corsiva" pitchFamily="66" charset="0"/>
              </a:rPr>
              <a:t>Россия начиналась не с меча,</a:t>
            </a:r>
          </a:p>
          <a:p>
            <a:r>
              <a:rPr lang="ru-RU" sz="2600" dirty="0" smtClean="0">
                <a:latin typeface="Monotype Corsiva" pitchFamily="66" charset="0"/>
              </a:rPr>
              <a:t>И потому она непобедима!</a:t>
            </a:r>
            <a:endParaRPr lang="ru-RU" sz="2600" dirty="0">
              <a:latin typeface="Monotype Corsiva" pitchFamily="66" charset="0"/>
            </a:endParaRPr>
          </a:p>
        </p:txBody>
      </p:sp>
      <p:pic>
        <p:nvPicPr>
          <p:cNvPr id="4098" name="Picture 2" descr="C:\Documents and Settings\User\Рабочий стол\для презент крайнова Россия великая страна\Изображение 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5077" y="3786190"/>
            <a:ext cx="4128924" cy="3071810"/>
          </a:xfrm>
          <a:prstGeom prst="rect">
            <a:avLst/>
          </a:prstGeom>
          <a:noFill/>
        </p:spPr>
      </p:pic>
      <p:pic>
        <p:nvPicPr>
          <p:cNvPr id="4100" name="Picture 4" descr="C:\Documents and Settings\User\Рабочий стол\для презент крайнова Россия великая страна\IMG_60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402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0430" y="1357298"/>
            <a:ext cx="40719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В  работе  были использованы рисунки  моих друзей из группы  и фото с 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</a:rPr>
              <a:t>fotki.yandex.ru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для презент крайнова Россия великая страна\IMG_6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067" cy="6858000"/>
          </a:xfrm>
          <a:prstGeom prst="rect">
            <a:avLst/>
          </a:prstGeom>
          <a:noFill/>
        </p:spPr>
      </p:pic>
      <p:sp>
        <p:nvSpPr>
          <p:cNvPr id="4" name="Облако 3"/>
          <p:cNvSpPr/>
          <p:nvPr/>
        </p:nvSpPr>
        <p:spPr>
          <a:xfrm>
            <a:off x="3357554" y="0"/>
            <a:ext cx="5786446" cy="2928934"/>
          </a:xfrm>
          <a:prstGeom prst="cloud">
            <a:avLst/>
          </a:prstGeom>
          <a:solidFill>
            <a:srgbClr val="029494"/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928670"/>
            <a:ext cx="4214842" cy="1000124"/>
          </a:xfrm>
        </p:spPr>
        <p:txBody>
          <a:bodyPr/>
          <a:lstStyle/>
          <a:p>
            <a:r>
              <a:rPr lang="ru-RU" sz="2000" b="1" dirty="0" smtClean="0">
                <a:solidFill>
                  <a:schemeClr val="bg1"/>
                </a:solidFill>
                <a:latin typeface="Monotype Corsiva" pitchFamily="66" charset="0"/>
              </a:rPr>
              <a:t>История нашей страны никогда не была безоблачной и мирной. Ее просторы и природные богатства с древности всегда манили захватчиков. Но на их пути всегда вставали защитники земли русской</a:t>
            </a:r>
            <a:endParaRPr lang="ru-RU" sz="20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496" y="2428868"/>
            <a:ext cx="5143504" cy="1143000"/>
          </a:xfrm>
        </p:spPr>
        <p:txBody>
          <a:bodyPr/>
          <a:lstStyle/>
          <a:p>
            <a:pPr algn="l"/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Богатыри-люди исключительные. Они обладают невиданной силой, безграничной храбростью, лихо скачут на коне, метко стреляют из лука. Днем и ночью они охраняют Родину, отдают свои жизни для спасения других</a:t>
            </a:r>
            <a:endParaRPr lang="ru-RU" sz="40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C:\Documents and Settings\User\Рабочий стол\для презент крайнова Россия великая страна\5.JPG"/>
          <p:cNvPicPr>
            <a:picLocks noChangeAspect="1" noChangeArrowheads="1"/>
          </p:cNvPicPr>
          <p:nvPr/>
        </p:nvPicPr>
        <p:blipFill>
          <a:blip r:embed="rId2" cstate="print"/>
          <a:srcRect l="35354" t="8819"/>
          <a:stretch>
            <a:fillRect/>
          </a:stretch>
        </p:blipFill>
        <p:spPr bwMode="auto">
          <a:xfrm>
            <a:off x="0" y="1"/>
            <a:ext cx="3929058" cy="6858000"/>
          </a:xfrm>
          <a:prstGeom prst="rect">
            <a:avLst/>
          </a:prstGeom>
          <a:noFill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User\Рабочий стол\для презент крайнова Россия великая страна\IMG_6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06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5715000"/>
            <a:ext cx="8786874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По преданиям, </a:t>
            </a:r>
            <a:r>
              <a:rPr lang="ru-RU" sz="3600" b="1" kern="0" dirty="0" smtClean="0">
                <a:solidFill>
                  <a:srgbClr val="FF9900"/>
                </a:solidFill>
                <a:latin typeface="Monotype Corsiva" pitchFamily="66" charset="0"/>
                <a:ea typeface="+mj-ea"/>
                <a:cs typeface="+mj-cs"/>
              </a:rPr>
              <a:t> на Руси 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жили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б</a:t>
            </a:r>
            <a:r>
              <a:rPr kumimoji="0" lang="ru-RU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огатыри – стихии 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и </a:t>
            </a:r>
            <a:r>
              <a:rPr kumimoji="0" lang="ru-RU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богатырь-человек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. 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Мама\анимации рисунки коллажи\природа осень\0_67c26_d2375816_L.jp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Мама\анимации рисунки коллажи\космос земля  звезды\11.gif"/>
          <p:cNvPicPr>
            <a:picLocks noChangeAspect="1" noChangeArrowheads="1" noCrop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30885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15008" y="142852"/>
            <a:ext cx="32861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Богатырь- стихия был богатырем-великаном. Это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Святогор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,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Дубыня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,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Усыня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,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Горыня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.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G:\P10506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2429"/>
            <a:ext cx="5572132" cy="695043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Рабочий стол\для презент крайнова Россия великая страна\горын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97"/>
            <a:ext cx="9144000" cy="685869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r>
              <a:rPr lang="ru-RU" sz="2800" b="1" dirty="0" err="1" smtClean="0">
                <a:solidFill>
                  <a:srgbClr val="002060"/>
                </a:solidFill>
                <a:latin typeface="Monotype Corsiva" pitchFamily="66" charset="0"/>
              </a:rPr>
              <a:t>Горыня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ходил по горам, выворачивал камни, ломал горы, валил деревья . </a:t>
            </a:r>
            <a:r>
              <a:rPr lang="ru-RU" sz="2800" b="1" dirty="0" err="1" smtClean="0">
                <a:solidFill>
                  <a:srgbClr val="002060"/>
                </a:solidFill>
                <a:latin typeface="Monotype Corsiva" pitchFamily="66" charset="0"/>
              </a:rPr>
              <a:t>Горыня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был горным великаном.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Рабочий стол\для презент крайнова Россия великая страна\Дубын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98"/>
            <a:ext cx="9144000" cy="68586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57826"/>
            <a:ext cx="9144000" cy="1143000"/>
          </a:xfrm>
        </p:spPr>
        <p:txBody>
          <a:bodyPr/>
          <a:lstStyle/>
          <a:p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Дубыня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 был лесной великан. В своих  лесах он вел себя как заботливый хозяин - дубы  </a:t>
            </a:r>
            <a:r>
              <a:rPr lang="ru-RU" sz="2800" b="1" dirty="0" err="1" smtClean="0">
                <a:solidFill>
                  <a:schemeClr val="bg1"/>
                </a:solidFill>
                <a:latin typeface="Monotype Corsiva" pitchFamily="66" charset="0"/>
              </a:rPr>
              <a:t>выравнивал.Который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 дуб  высок  был, того в землю вталкивал, а который низок - из земли вытянет.</a:t>
            </a:r>
            <a:endParaRPr lang="ru-RU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0108025">
  <a:themeElements>
    <a:clrScheme name="1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10108025</Template>
  <TotalTime>379</TotalTime>
  <Words>555</Words>
  <Application>Microsoft Office PowerPoint</Application>
  <PresentationFormat>Экран (4:3)</PresentationFormat>
  <Paragraphs>35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10108025</vt:lpstr>
      <vt:lpstr>Богатыри земли Русской…</vt:lpstr>
      <vt:lpstr>Широка ты Русь по лицу земли! В красе царственной развернулася! У тебя ли нет богатырских сил Старины святой, громких подвигов? Уж и есть за что, Русь могучая, Полюбить тебя, назвать матерью. Стать за честь твою против недруга,  За тебя в нужде сложить голову!</vt:lpstr>
      <vt:lpstr>История нашей страны никогда не была безоблачной и мирной. Ее просторы и природные богатства с древности всегда манили захватчиков. Но на их пути всегда вставали защитники земли русской</vt:lpstr>
      <vt:lpstr>Богатыри-люди исключительные. Они обладают невиданной силой, безграничной храбростью, лихо скачут на коне, метко стреляют из лука. Днем и ночью они охраняют Родину, отдают свои жизни для спасения других</vt:lpstr>
      <vt:lpstr>Слайд 5</vt:lpstr>
      <vt:lpstr>Слайд 6</vt:lpstr>
      <vt:lpstr>Слайд 7</vt:lpstr>
      <vt:lpstr>Горыня ходил по горам, выворачивал камни, ломал горы, валил деревья . Горыня был горным великаном.</vt:lpstr>
      <vt:lpstr>Дубыня был лесной великан. В своих  лесах он вел себя как заботливый хозяин - дубы  выравнивал.Который дуб  высок  был, того в землю вталкивал, а который низок - из земли вытянет.</vt:lpstr>
      <vt:lpstr>Усыня- речной великан. Усыня –с ноготок, борода с локоток, а вот усы невероятной длины, по земле тащится.Усыня на языке варит да кушает, одним усом реку запрудил, а по- другому  пешие идут ,конные скачут, обозы едут.</vt:lpstr>
      <vt:lpstr>Святогор - богатырь огромного роста, невероятной силы. Ростом выше темного леса, головой облака подпирает, горы под ним шатаются</vt:lpstr>
      <vt:lpstr>На смену богатырям-великанам пришли новые богатыри: богатырь-человек. Это  Илья Муромец, Добрыня Никитич, Алеша Попович, Никита Кожемякин и другие.</vt:lpstr>
      <vt:lpstr>Слайд 13</vt:lpstr>
      <vt:lpstr>Микула Селянинович – богатырь - пахарь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Manager/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User</dc:creator>
  <cp:keywords/>
  <dc:description/>
  <cp:lastModifiedBy>Admin</cp:lastModifiedBy>
  <cp:revision>72</cp:revision>
  <dcterms:created xsi:type="dcterms:W3CDTF">2012-06-01T08:38:57Z</dcterms:created>
  <dcterms:modified xsi:type="dcterms:W3CDTF">2012-11-15T19:46:21Z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TC101080251049</vt:lpwstr>
  </property>
</Properties>
</file>